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5" r:id="rId13"/>
    <p:sldId id="266" r:id="rId14"/>
  </p:sldIdLst>
  <p:sldSz cx="14630400" cy="8229600"/>
  <p:notesSz cx="8229600" cy="14630400"/>
  <p:embeddedFontLst>
    <p:embeddedFont>
      <p:font typeface="Instrument Sans Medium" panose="020B0604020202020204" charset="0"/>
      <p:regular r:id="rId16"/>
    </p:embeddedFont>
    <p:embeddedFont>
      <p:font typeface="Instrument Sans Semi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303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650" y="616546"/>
            <a:ext cx="1213961" cy="3106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6686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Food Trend Analysis on Facebook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263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Exploring what people talk about, how they feel, and which food items are rising in interest across Facebook posts and surveys. Combines large-scale social data, NLP, and dashboard-driven visualizations.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777865"/>
            <a:ext cx="1640562" cy="426244"/>
          </a:xfrm>
          <a:prstGeom prst="roundRect">
            <a:avLst>
              <a:gd name="adj" fmla="val 17880"/>
            </a:avLst>
          </a:prstGeom>
          <a:solidFill>
            <a:srgbClr val="E2E3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416278" y="5845850"/>
            <a:ext cx="13683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PROJECT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8034099" y="5770245"/>
            <a:ext cx="297834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50546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8177808" y="5845850"/>
            <a:ext cx="26909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COURSE: DATA VISUALISATION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1D898-759F-E61D-D233-4FEEE2203735}"/>
              </a:ext>
            </a:extLst>
          </p:cNvPr>
          <p:cNvSpPr/>
          <p:nvPr/>
        </p:nvSpPr>
        <p:spPr>
          <a:xfrm>
            <a:off x="12865100" y="7569200"/>
            <a:ext cx="16637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78" y="699254"/>
            <a:ext cx="6831092" cy="68310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104" y="699254"/>
            <a:ext cx="1316593" cy="3092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85634" y="1181576"/>
            <a:ext cx="488406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/>
          </a:p>
        </p:txBody>
      </p:sp>
      <p:sp>
        <p:nvSpPr>
          <p:cNvPr id="5" name="Text 1"/>
          <p:cNvSpPr/>
          <p:nvPr/>
        </p:nvSpPr>
        <p:spPr>
          <a:xfrm>
            <a:off x="8885634" y="1592699"/>
            <a:ext cx="488406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8885634" y="2003822"/>
            <a:ext cx="488406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8885634" y="2430423"/>
            <a:ext cx="4884063" cy="934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Keyword Extraction — Highlights</a:t>
            </a:r>
            <a:endParaRPr lang="en-US" sz="2900" dirty="0"/>
          </a:p>
        </p:txBody>
      </p:sp>
      <p:sp>
        <p:nvSpPr>
          <p:cNvPr id="8" name="Text 4"/>
          <p:cNvSpPr/>
          <p:nvPr/>
        </p:nvSpPr>
        <p:spPr>
          <a:xfrm>
            <a:off x="8885634" y="3518535"/>
            <a:ext cx="4884063" cy="545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Extracted the names of food items from the post description for deep understanding of the posts.</a:t>
            </a:r>
            <a:endParaRPr lang="en-US" sz="14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C4F17D-CE9F-F2D4-02A4-18D408E8E611}"/>
              </a:ext>
            </a:extLst>
          </p:cNvPr>
          <p:cNvSpPr/>
          <p:nvPr/>
        </p:nvSpPr>
        <p:spPr>
          <a:xfrm>
            <a:off x="12865100" y="7569200"/>
            <a:ext cx="16637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077DF4-73C2-5263-05BB-68CA2891A158}"/>
              </a:ext>
            </a:extLst>
          </p:cNvPr>
          <p:cNvSpPr/>
          <p:nvPr/>
        </p:nvSpPr>
        <p:spPr>
          <a:xfrm>
            <a:off x="12868275" y="7648964"/>
            <a:ext cx="1628775" cy="580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4EFC9-DE36-C433-6EDC-326738F30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490" y="0"/>
            <a:ext cx="930341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88469"/>
            <a:ext cx="8283178" cy="60526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38943" y="1718905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1"/>
          <p:cNvSpPr/>
          <p:nvPr/>
        </p:nvSpPr>
        <p:spPr>
          <a:xfrm>
            <a:off x="9638943" y="2285881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9638943" y="1900356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Modeling — Structure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9638943" y="342890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Implemented a multidimensional model to support fast analytical queries and dashboard visuals.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5892E1-4D08-F986-F18C-06341B8BDF54}"/>
              </a:ext>
            </a:extLst>
          </p:cNvPr>
          <p:cNvSpPr/>
          <p:nvPr/>
        </p:nvSpPr>
        <p:spPr>
          <a:xfrm>
            <a:off x="12865100" y="7569200"/>
            <a:ext cx="16637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37021FDB-771E-0D55-8E8A-C2CD43F8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650" y="616546"/>
            <a:ext cx="1213961" cy="3106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79070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— Food Trend Analysis in Facebook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6280190" y="32648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Power BI dashboard surfaces: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3882866"/>
            <a:ext cx="75564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Time-series of top food keywords and mention volume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Sentiment trendlines by category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Top-performing posts and engagement metrics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Geographic distribution and demographic breakdowns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280190" y="5827514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D4D5D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171605"/>
            <a:ext cx="283488" cy="2268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17306" y="6111002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walkthrough planned — visuals are intentionally minimal on slide to allow live explanation.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48AA5-3173-2547-F03D-BF8F7CEE9414}"/>
              </a:ext>
            </a:extLst>
          </p:cNvPr>
          <p:cNvSpPr/>
          <p:nvPr/>
        </p:nvSpPr>
        <p:spPr>
          <a:xfrm>
            <a:off x="12865100" y="7569200"/>
            <a:ext cx="16637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F54C34E5-5FE5-C40A-99F1-2ED4C33F4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650" y="616546"/>
            <a:ext cx="1213961" cy="3106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43401"/>
            <a:ext cx="11814215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Project Team (BATCH - 2 | GROUP - 2)</a:t>
            </a: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📊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999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Meet the dedicated individuals driving this initiative forward.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118015"/>
            <a:ext cx="4196358" cy="868918"/>
          </a:xfrm>
          <a:prstGeom prst="roundRect">
            <a:avLst>
              <a:gd name="adj" fmla="val 10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51084" y="4375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ABHISHEK P K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4118015"/>
            <a:ext cx="4196358" cy="868918"/>
          </a:xfrm>
          <a:prstGeom prst="roundRect">
            <a:avLst>
              <a:gd name="adj" fmla="val 10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74256" y="4375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DHARSHINI 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9640133" y="4118015"/>
            <a:ext cx="4196358" cy="868918"/>
          </a:xfrm>
          <a:prstGeom prst="roundRect">
            <a:avLst>
              <a:gd name="adj" fmla="val 10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9897427" y="4375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PRINCE THAKUR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793790" y="5213747"/>
            <a:ext cx="4196358" cy="1223248"/>
          </a:xfrm>
          <a:prstGeom prst="roundRect">
            <a:avLst>
              <a:gd name="adj" fmla="val 77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51084" y="5471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AGILAVANI T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5216962" y="5213747"/>
            <a:ext cx="4196358" cy="1223248"/>
          </a:xfrm>
          <a:prstGeom prst="roundRect">
            <a:avLst>
              <a:gd name="adj" fmla="val 77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5474256" y="5471041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VISHNU VARDHAN DERANGULA</a:t>
            </a:r>
            <a:endParaRPr lang="en-US" sz="2200" dirty="0"/>
          </a:p>
        </p:txBody>
      </p:sp>
      <p:sp>
        <p:nvSpPr>
          <p:cNvPr id="15" name="Shape 12"/>
          <p:cNvSpPr/>
          <p:nvPr/>
        </p:nvSpPr>
        <p:spPr>
          <a:xfrm>
            <a:off x="9640133" y="5213747"/>
            <a:ext cx="4196358" cy="1223248"/>
          </a:xfrm>
          <a:prstGeom prst="roundRect">
            <a:avLst>
              <a:gd name="adj" fmla="val 77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897427" y="5471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MAHITA CITEWAR</a:t>
            </a:r>
            <a:endParaRPr lang="en-US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88A18-3677-74D8-38DE-42CA72030BC8}"/>
              </a:ext>
            </a:extLst>
          </p:cNvPr>
          <p:cNvSpPr/>
          <p:nvPr/>
        </p:nvSpPr>
        <p:spPr>
          <a:xfrm>
            <a:off x="12865100" y="7569200"/>
            <a:ext cx="16637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8BC119CC-8BEC-8658-AA0E-D2AEAB95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50" y="616546"/>
            <a:ext cx="1213961" cy="3106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33469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Snapshot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6280190" y="2241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Objective: Analyze Facebook food-related content and survey responses to surface trends, sentiment, and actionable insights for food brands and researchers.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3585686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514624" y="3820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4310539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Facebook posts, comments, reactions, and a complementary user survey.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3585686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10406182" y="3820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Volume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406182" y="431053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~62,000 unstructured records + ~3,900 survey responses.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80190" y="586049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6514624" y="6094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6514624" y="658534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Cleaned dataset, NLP outputs (sentiment, keywords), multidimensional model, Power BI dashboard.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39F48-C8B6-D788-3F9C-1CE9636775DC}"/>
              </a:ext>
            </a:extLst>
          </p:cNvPr>
          <p:cNvSpPr/>
          <p:nvPr/>
        </p:nvSpPr>
        <p:spPr>
          <a:xfrm>
            <a:off x="12865100" y="7569200"/>
            <a:ext cx="16637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8C14BC65-422F-E54C-3CF3-D85FE7571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650" y="616546"/>
            <a:ext cx="1213961" cy="310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00" y="722907"/>
            <a:ext cx="1213961" cy="3106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96904"/>
            <a:ext cx="70344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Workflow — End-to-End Pipeline</a:t>
            </a:r>
            <a:endParaRPr lang="en-US" sz="3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804041"/>
            <a:ext cx="7556421" cy="283547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7016" y="3526287"/>
            <a:ext cx="390314" cy="39031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899271" y="4951177"/>
            <a:ext cx="1139717" cy="21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</a:t>
            </a:r>
            <a:endParaRPr lang="en-US" sz="1350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8101" y="3527019"/>
            <a:ext cx="390314" cy="390314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5462915" y="4841401"/>
            <a:ext cx="1139717" cy="43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Modeling</a:t>
            </a:r>
            <a:endParaRPr lang="en-US" sz="135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89552" y="3527019"/>
            <a:ext cx="390314" cy="39031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034366" y="4841401"/>
            <a:ext cx="1139717" cy="43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NLP Processing</a:t>
            </a:r>
            <a:endParaRPr lang="en-US" sz="13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61002" y="3527019"/>
            <a:ext cx="390314" cy="390314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2605817" y="4841401"/>
            <a:ext cx="1139717" cy="43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350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4647" y="3527019"/>
            <a:ext cx="390314" cy="390314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146042" y="4841401"/>
            <a:ext cx="1139717" cy="43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1350" dirty="0"/>
          </a:p>
        </p:txBody>
      </p:sp>
      <p:sp>
        <p:nvSpPr>
          <p:cNvPr id="16" name="Text 6"/>
          <p:cNvSpPr/>
          <p:nvPr/>
        </p:nvSpPr>
        <p:spPr>
          <a:xfrm>
            <a:off x="793790" y="58946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moves from raw scraping through iterative cleaning and NLP pipelines into a structured multidimensional model, then into Power BI for interactive exploration and insight extraction.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87" y="666750"/>
            <a:ext cx="4078843" cy="54384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06058" y="1076325"/>
            <a:ext cx="7953137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00" dirty="0"/>
          </a:p>
        </p:txBody>
      </p:sp>
      <p:sp>
        <p:nvSpPr>
          <p:cNvPr id="5" name="Text 1"/>
          <p:cNvSpPr/>
          <p:nvPr/>
        </p:nvSpPr>
        <p:spPr>
          <a:xfrm>
            <a:off x="5606058" y="1465659"/>
            <a:ext cx="7953137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5606058" y="2399227"/>
            <a:ext cx="4697373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 — Overview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5606058" y="3207106"/>
            <a:ext cx="7953137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Unstructured Facebook data collected using Apify scrapers: posts, comments, reactions, and timestamps. Inputs included URLs of various Facebook pages and posts.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1078587" y="6429256"/>
            <a:ext cx="6164580" cy="1295519"/>
          </a:xfrm>
          <a:prstGeom prst="roundRect">
            <a:avLst>
              <a:gd name="adj" fmla="val 586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1282184" y="6632853"/>
            <a:ext cx="26946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Unstructured (Facebook)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282184" y="7001589"/>
            <a:ext cx="575738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Tool: Apify Scraper • Volume: 62,000+ records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387114" y="6429256"/>
            <a:ext cx="6164580" cy="1295519"/>
          </a:xfrm>
          <a:prstGeom prst="roundRect">
            <a:avLst>
              <a:gd name="adj" fmla="val 586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7590711" y="6632853"/>
            <a:ext cx="225956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Structured (Survey)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590711" y="7001589"/>
            <a:ext cx="5757386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Method: Online survey • Responses: 3,900+ • Demographics and preferences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E4AC5-7F54-E2B7-DCA5-DC7909E764D2}"/>
              </a:ext>
            </a:extLst>
          </p:cNvPr>
          <p:cNvSpPr/>
          <p:nvPr/>
        </p:nvSpPr>
        <p:spPr>
          <a:xfrm>
            <a:off x="12865100" y="7724774"/>
            <a:ext cx="1663700" cy="403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C979B146-D058-03D4-134C-14DBB243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650" y="616546"/>
            <a:ext cx="1213961" cy="310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49" y="940237"/>
            <a:ext cx="1213961" cy="31063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85856"/>
            <a:ext cx="8284131" cy="46236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38943" y="1732836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— Key Steps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9638943" y="3093601"/>
            <a:ext cx="4205168" cy="2698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irrelevant or duplicate columns and rows.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missing values with targeted imputation or exclusion.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types (dates, numeric scores) and standardized timestamps (UTC).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9638943" y="599658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steps ensured consistency across sources and enabled reliable joins into the multidimensional model.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59C630-47A9-D2FA-308D-A6AAB832AA3A}"/>
              </a:ext>
            </a:extLst>
          </p:cNvPr>
          <p:cNvSpPr/>
          <p:nvPr/>
        </p:nvSpPr>
        <p:spPr>
          <a:xfrm>
            <a:off x="12865100" y="7569200"/>
            <a:ext cx="16637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13526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NLP Processing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6280190" y="30424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Transforming unstructured text data from Facebook posts and survey responses into actionable insights using advanced linguistic techniques.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023360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41074" y="42501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Sentiment Analysis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384244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41074" y="5611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Keyword Extraction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81F18-CD12-C368-B760-3849C8E212FB}"/>
              </a:ext>
            </a:extLst>
          </p:cNvPr>
          <p:cNvSpPr/>
          <p:nvPr/>
        </p:nvSpPr>
        <p:spPr>
          <a:xfrm>
            <a:off x="12865100" y="7569200"/>
            <a:ext cx="16637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160280BB-6202-B60A-DCA5-DD8C11CC3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2650" y="616546"/>
            <a:ext cx="1213961" cy="3106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2963"/>
            <a:ext cx="8284131" cy="46236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38943" y="2362438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Sentiment Analysis — Overview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9638943" y="3723203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VADER, we assigned sentiment scores and categorical labels to comments and survey feedback. This enabled sentiment trend tracking across food categories and time windows.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D53D3-9630-983C-CC41-59BD70B98D71}"/>
              </a:ext>
            </a:extLst>
          </p:cNvPr>
          <p:cNvSpPr/>
          <p:nvPr/>
        </p:nvSpPr>
        <p:spPr>
          <a:xfrm>
            <a:off x="12865100" y="7569200"/>
            <a:ext cx="16637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BE9347D-2758-EE74-BE8B-050599179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650" y="616546"/>
            <a:ext cx="1213961" cy="3106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E28BE-1C0A-6A64-45D2-7C9030F6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961262"/>
            <a:ext cx="10444793" cy="64495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4A88F4-1D42-C2EC-D478-98C283703AC0}"/>
              </a:ext>
            </a:extLst>
          </p:cNvPr>
          <p:cNvSpPr/>
          <p:nvPr/>
        </p:nvSpPr>
        <p:spPr>
          <a:xfrm>
            <a:off x="12868275" y="7648964"/>
            <a:ext cx="1628775" cy="580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09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461</Words>
  <Application>Microsoft Office PowerPoint</Application>
  <PresentationFormat>Custom</PresentationFormat>
  <Paragraphs>66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DHARSHINI</dc:creator>
  <cp:lastModifiedBy>Dharshini S</cp:lastModifiedBy>
  <cp:revision>5</cp:revision>
  <dcterms:created xsi:type="dcterms:W3CDTF">2026-02-26T15:53:50Z</dcterms:created>
  <dcterms:modified xsi:type="dcterms:W3CDTF">2026-02-27T14:45:24Z</dcterms:modified>
</cp:coreProperties>
</file>